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在此键入引文。”"/>
          <p:cNvSpPr txBox="1"/>
          <p:nvPr>
            <p:ph type="body" sz="quarter" idx="13"/>
          </p:nvPr>
        </p:nvSpPr>
        <p:spPr>
          <a:xfrm>
            <a:off x="1270000" y="4216400"/>
            <a:ext cx="10464800" cy="7112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948265" y="2445173"/>
            <a:ext cx="11108269" cy="2479041"/>
          </a:xfrm>
          <a:prstGeom prst="rect">
            <a:avLst/>
          </a:prstGeom>
        </p:spPr>
        <p:txBody>
          <a:bodyPr lIns="27092" tIns="27092" rIns="27092" bIns="27092" anchor="b"/>
          <a:lstStyle>
            <a:lvl1pPr defTabSz="587022">
              <a:defRPr sz="7800"/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948265" y="4991946"/>
            <a:ext cx="11108269" cy="846669"/>
          </a:xfrm>
          <a:prstGeom prst="rect">
            <a:avLst/>
          </a:prstGeom>
        </p:spPr>
        <p:txBody>
          <a:bodyPr lIns="27092" tIns="27092" rIns="27092" bIns="27092" anchor="t"/>
          <a:lstStyle>
            <a:lvl1pPr marL="0" indent="0" algn="ctr" defTabSz="587022">
              <a:spcBef>
                <a:spcPts val="0"/>
              </a:spcBef>
              <a:buSzTx/>
              <a:buNone/>
              <a:defRPr sz="3800"/>
            </a:lvl1pPr>
            <a:lvl2pPr marL="0" indent="0" algn="ctr" defTabSz="587022">
              <a:spcBef>
                <a:spcPts val="0"/>
              </a:spcBef>
              <a:buSzTx/>
              <a:buNone/>
              <a:defRPr sz="3800"/>
            </a:lvl2pPr>
            <a:lvl3pPr marL="0" indent="0" algn="ctr" defTabSz="587022">
              <a:spcBef>
                <a:spcPts val="0"/>
              </a:spcBef>
              <a:buSzTx/>
              <a:buNone/>
              <a:defRPr sz="3800"/>
            </a:lvl3pPr>
            <a:lvl4pPr marL="0" indent="0" algn="ctr" defTabSz="587022">
              <a:spcBef>
                <a:spcPts val="0"/>
              </a:spcBef>
              <a:buSzTx/>
              <a:buNone/>
              <a:defRPr sz="3800"/>
            </a:lvl4pPr>
            <a:lvl5pPr marL="0" indent="0" algn="ctr" defTabSz="587022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352590" y="8195733"/>
            <a:ext cx="292846" cy="276892"/>
          </a:xfrm>
          <a:prstGeom prst="rect">
            <a:avLst/>
          </a:prstGeom>
        </p:spPr>
        <p:txBody>
          <a:bodyPr lIns="27092" tIns="27092" rIns="27092" bIns="27092"/>
          <a:lstStyle>
            <a:lvl1pPr defTabSz="587022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hyperlink" Target="https://browser.achain.com/index.html#/tradeInfo/4e72fdb82899b08c0f6b192b0553b308ebf2243a" TargetMode="External"/><Relationship Id="rId6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s://browser.achain.com/index.html#/tradeInfo/98dc2123ffd9fead5cbd42cd1ae7b76013e89a2e" TargetMode="External"/><Relationship Id="rId6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hyperlink" Target="https://rinkeby.etherscan.io/tx/0x9bb345e993a693ec21ae81d5efe18e4a0bfe46c63c7a4ae79d7230fa9c31153a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hyperlink" Target="https://rinkeby.etherscan.io/tx/0x675f184e93e5ea99a40d14a9583acd5f738e313b0052329c778e803cf1cc728c" TargetMode="External"/><Relationship Id="rId6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hyperlink" Target="https://www.bitaddress.org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hyperlink" Target="https://mp.weixin.qq.com/s/UjgqNS19K3dKRn1qZoTiag" TargetMode="External"/><Relationship Id="rId5" Type="http://schemas.openxmlformats.org/officeDocument/2006/relationships/hyperlink" Target="https://bugs.ruby-lang.org/issues/9569" TargetMode="External"/><Relationship Id="rId6" Type="http://schemas.openxmlformats.org/officeDocument/2006/relationships/hyperlink" Target="https://mp.weixin.qq.com/s?__biz=MzI5Njk2MDUwMg==&amp;mid=2247484471&amp;idx=1&amp;sn=b1148bf39b184d685b6649f603f9b55e&amp;scene=21#wechat_redirect" TargetMode="External"/><Relationship Id="rId7" Type="http://schemas.openxmlformats.org/officeDocument/2006/relationships/hyperlink" Target="https://mp.weixin.qq.com/s?__biz=MzI5Njk2MDUwMg==&amp;mid=2247484521&amp;idx=1&amp;sn=ff44a1485537a6ad5af43a439aa69c1c&amp;scene=21#wechat_redirect" TargetMode="External"/><Relationship Id="rId8" Type="http://schemas.openxmlformats.org/officeDocument/2006/relationships/image" Target="../media/image4.png"/><Relationship Id="rId9" Type="http://schemas.openxmlformats.org/officeDocument/2006/relationships/hyperlink" Target="https://android-developers.googleblog.com/2013/08/some-securerandom-thoughts.html" TargetMode="External"/><Relationship Id="rId10" Type="http://schemas.openxmlformats.org/officeDocument/2006/relationships/hyperlink" Target="https://tersesystems.com/blog/2015/12/17/the-right-way-to-use-securerandom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hyperlink" Target="http://www.apple.com" TargetMode="External"/><Relationship Id="rId4" Type="http://schemas.openxmlformats.org/officeDocument/2006/relationships/hyperlink" Target="https://github.com/bitcoin/bips/blob/master/bip-0039.mediawiki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hyperlink" Target="https://github.com/bitcoin/bips/blob/24618f3f86be7fe5c36c08d5de2aebc6864be7a1/bip-0032.mediawiki" TargetMode="External"/><Relationship Id="rId4" Type="http://schemas.openxmlformats.org/officeDocument/2006/relationships/image" Target="../media/image1.tif"/><Relationship Id="rId5" Type="http://schemas.openxmlformats.org/officeDocument/2006/relationships/hyperlink" Target="https://github.com/bitcoinj/bitcoinj/blob/master/core/src/main/java/org/bitcoinj/crypto/HDKeyDerivation.java" TargetMode="External"/><Relationship Id="rId6" Type="http://schemas.openxmlformats.org/officeDocument/2006/relationships/hyperlink" Target="https://bitcoin.org/en/developer-guide#hierarchical-deterministic-key-creation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hyperlink" Target="https://github.com/bitcoin/bips/blob/24618f3f86be7fe5c36c08d5de2aebc6864be7a1/bip-0044.mediawiki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7.png"/><Relationship Id="rId6" Type="http://schemas.openxmlformats.org/officeDocument/2006/relationships/hyperlink" Target="https://github.com/satoshilabs/slips/blob/master/slip-0044.md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hyperlink" Target="https://en.bitcoin.it/wiki/Address" TargetMode="External"/><Relationship Id="rId5" Type="http://schemas.openxmlformats.org/officeDocument/2006/relationships/hyperlink" Target="https://en.bitcoin.it/wiki/Wallet_import_format" TargetMode="External"/><Relationship Id="rId6" Type="http://schemas.openxmlformats.org/officeDocument/2006/relationships/hyperlink" Target="https://github.com/bellaj/Blockchain/blob/6bffb47afae6a2a70903a26d215484cf8ff03859/ecdsa_bitcoin.pdf" TargetMode="External"/><Relationship Id="rId7" Type="http://schemas.openxmlformats.org/officeDocument/2006/relationships/hyperlink" Target="https://en.bitcoin.it/wiki/Secp256k1" TargetMode="External"/><Relationship Id="rId8" Type="http://schemas.openxmlformats.org/officeDocument/2006/relationships/hyperlink" Target="http://andrea.corbellini.name/2015/05/17/elliptic-curve-cryptography-a-gentle-introduction/" TargetMode="External"/><Relationship Id="rId9" Type="http://schemas.openxmlformats.org/officeDocument/2006/relationships/image" Target="../media/image3.tif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hyperlink" Target="http://learnmeabitcoin.com/glossary/base58" TargetMode="External"/><Relationship Id="rId1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hyperlink" Target="https://iancoleman.io/bip39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Kcash"/>
          <p:cNvSpPr txBox="1"/>
          <p:nvPr>
            <p:ph type="title"/>
          </p:nvPr>
        </p:nvSpPr>
        <p:spPr>
          <a:xfrm>
            <a:off x="948265" y="3972664"/>
            <a:ext cx="11108270" cy="1132172"/>
          </a:xfrm>
          <a:prstGeom prst="rect">
            <a:avLst/>
          </a:prstGeom>
        </p:spPr>
        <p:txBody>
          <a:bodyPr/>
          <a:lstStyle>
            <a:lvl1pPr defTabSz="452007">
              <a:defRPr sz="6000">
                <a:solidFill>
                  <a:srgbClr val="A17F4F"/>
                </a:solidFill>
              </a:defRPr>
            </a:lvl1pPr>
          </a:lstStyle>
          <a:p>
            <a:pPr/>
            <a:r>
              <a:t>Talking from the seed</a:t>
            </a:r>
          </a:p>
        </p:txBody>
      </p:sp>
      <p:pic>
        <p:nvPicPr>
          <p:cNvPr id="12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文本框 5"/>
          <p:cNvSpPr txBox="1"/>
          <p:nvPr/>
        </p:nvSpPr>
        <p:spPr>
          <a:xfrm>
            <a:off x="4163905" y="6413786"/>
            <a:ext cx="4676990" cy="115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 anchor="ctr">
            <a:spAutoFit/>
          </a:bodyPr>
          <a:lstStyle/>
          <a:p>
            <a:pPr defTabSz="587022">
              <a:defRPr sz="3400">
                <a:solidFill>
                  <a:srgbClr val="A17F4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朱建奎</a:t>
            </a:r>
          </a:p>
          <a:p>
            <a:pPr defTabSz="587022">
              <a:defRPr sz="3400">
                <a:solidFill>
                  <a:srgbClr val="A17F4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2018.08.30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BTC"/>
          <p:cNvSpPr txBox="1"/>
          <p:nvPr/>
        </p:nvSpPr>
        <p:spPr>
          <a:xfrm>
            <a:off x="4413323" y="1792392"/>
            <a:ext cx="72969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BTC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008" y="5286677"/>
            <a:ext cx="12098812" cy="111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511" y="6663652"/>
            <a:ext cx="11236667" cy="1128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0460" y="2456936"/>
            <a:ext cx="7248879" cy="2564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ETH"/>
          <p:cNvSpPr txBox="1"/>
          <p:nvPr/>
        </p:nvSpPr>
        <p:spPr>
          <a:xfrm>
            <a:off x="4371566" y="2048728"/>
            <a:ext cx="70713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ETH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095" y="2690311"/>
            <a:ext cx="10333013" cy="2127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753" y="4998530"/>
            <a:ext cx="11262880" cy="730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4940" y="6075772"/>
            <a:ext cx="10630575" cy="67505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Keccak.Digest256:right most 20 bytes)"/>
          <p:cNvSpPr txBox="1"/>
          <p:nvPr/>
        </p:nvSpPr>
        <p:spPr>
          <a:xfrm>
            <a:off x="1125856" y="7211563"/>
            <a:ext cx="85381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Keccak.Digest256:right most 20 bytes)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ACT"/>
          <p:cNvSpPr txBox="1"/>
          <p:nvPr/>
        </p:nvSpPr>
        <p:spPr>
          <a:xfrm>
            <a:off x="3878888" y="1886382"/>
            <a:ext cx="71841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7238" y="2722200"/>
            <a:ext cx="6449156" cy="2118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109" y="5215779"/>
            <a:ext cx="9940634" cy="889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947" y="6335138"/>
            <a:ext cx="4150267" cy="2987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96807" y="6733367"/>
            <a:ext cx="6076250" cy="2190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5010" y="2878180"/>
            <a:ext cx="11535520" cy="1508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1380" y="4403857"/>
            <a:ext cx="8862779" cy="3041618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xId: 4e72fdb82899b08c0f6b192b0553b308ebf2243a"/>
          <p:cNvSpPr txBox="1"/>
          <p:nvPr/>
        </p:nvSpPr>
        <p:spPr>
          <a:xfrm>
            <a:off x="2404252" y="8242773"/>
            <a:ext cx="74956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txId: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4e72fdb82899b08c0f6b192b0553b308ebf2243a</a:t>
            </a:r>
          </a:p>
        </p:txBody>
      </p:sp>
      <p:sp>
        <p:nvSpPr>
          <p:cNvPr id="245" name="Transfer KCASH(ATP)"/>
          <p:cNvSpPr txBox="1"/>
          <p:nvPr/>
        </p:nvSpPr>
        <p:spPr>
          <a:xfrm>
            <a:off x="831138" y="2125179"/>
            <a:ext cx="3112924" cy="46106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Transfer KCASH(ATP)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385" y="4553765"/>
            <a:ext cx="11792844" cy="275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414" y="3004002"/>
            <a:ext cx="11520786" cy="131629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xId: 98dc2123ffd9fead5cbd42cd1ae7b76013e89a2e"/>
          <p:cNvSpPr txBox="1"/>
          <p:nvPr/>
        </p:nvSpPr>
        <p:spPr>
          <a:xfrm>
            <a:off x="3016729" y="8329270"/>
            <a:ext cx="74901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txId: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98dc2123ffd9fead5cbd42cd1ae7b76013e89a2e</a:t>
            </a:r>
          </a:p>
        </p:txBody>
      </p:sp>
      <p:sp>
        <p:nvSpPr>
          <p:cNvPr id="251" name="Transfer ACT"/>
          <p:cNvSpPr txBox="1"/>
          <p:nvPr/>
        </p:nvSpPr>
        <p:spPr>
          <a:xfrm>
            <a:off x="884936" y="2169770"/>
            <a:ext cx="1938529" cy="46106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Transfer ACT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ransfer FLYME(ERC20)"/>
          <p:cNvSpPr txBox="1"/>
          <p:nvPr/>
        </p:nvSpPr>
        <p:spPr>
          <a:xfrm>
            <a:off x="928370" y="2258670"/>
            <a:ext cx="3451861" cy="46106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Transfer FLYME(ERC20)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0374" y="3046205"/>
            <a:ext cx="11604526" cy="752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035" y="4125460"/>
            <a:ext cx="10342265" cy="279808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xId: 0x9bb345e993a693ec21ae81d5efe18e4a0bfe46c63c7a4ae79d7230fa9c31153a"/>
          <p:cNvSpPr txBox="1"/>
          <p:nvPr/>
        </p:nvSpPr>
        <p:spPr>
          <a:xfrm>
            <a:off x="571144" y="7478370"/>
            <a:ext cx="1186251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txId: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0x9bb345e993a693ec21ae81d5efe18e4a0bfe46c63c7a4ae79d7230fa9c31153a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2244" y="2812083"/>
            <a:ext cx="11651556" cy="745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598" y="3710616"/>
            <a:ext cx="12509302" cy="306611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xId: 0x675f184e93e5ea99a40d14a9583acd5f738e313b0052329c778e803cf1cc728c"/>
          <p:cNvSpPr txBox="1"/>
          <p:nvPr/>
        </p:nvSpPr>
        <p:spPr>
          <a:xfrm>
            <a:off x="768734" y="7414870"/>
            <a:ext cx="1182898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txId: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0x675f184e93e5ea99a40d14a9583acd5f738e313b0052329c778e803cf1cc728c</a:t>
            </a:r>
          </a:p>
        </p:txBody>
      </p:sp>
      <p:sp>
        <p:nvSpPr>
          <p:cNvPr id="263" name="Transfer ETH"/>
          <p:cNvSpPr txBox="1"/>
          <p:nvPr/>
        </p:nvSpPr>
        <p:spPr>
          <a:xfrm>
            <a:off x="954074" y="2208504"/>
            <a:ext cx="1927252" cy="46106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Transfer ETH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Kcash"/>
          <p:cNvSpPr txBox="1"/>
          <p:nvPr>
            <p:ph type="title"/>
          </p:nvPr>
        </p:nvSpPr>
        <p:spPr>
          <a:xfrm>
            <a:off x="948265" y="3972664"/>
            <a:ext cx="11108270" cy="1132172"/>
          </a:xfrm>
          <a:prstGeom prst="rect">
            <a:avLst/>
          </a:prstGeom>
        </p:spPr>
        <p:txBody>
          <a:bodyPr/>
          <a:lstStyle>
            <a:lvl1pPr defTabSz="452007">
              <a:defRPr sz="6000">
                <a:solidFill>
                  <a:srgbClr val="A17F4F"/>
                </a:solidFill>
              </a:defRPr>
            </a:lvl1pPr>
          </a:lstStyle>
          <a:p>
            <a:pPr/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generate a private key:(32 bytes)"/>
          <p:cNvSpPr txBox="1"/>
          <p:nvPr/>
        </p:nvSpPr>
        <p:spPr>
          <a:xfrm>
            <a:off x="957507" y="2070688"/>
            <a:ext cx="4698264" cy="470585"/>
          </a:xfrm>
          <a:prstGeom prst="rect">
            <a:avLst/>
          </a:prstGeom>
          <a:blipFill>
            <a:blip r:embed="rId3"/>
          </a:blipFill>
          <a:ln>
            <a:solidFill>
              <a:srgbClr val="F9E12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generate a private key:(32 bytes)</a:t>
            </a:r>
          </a:p>
        </p:txBody>
      </p:sp>
      <p:sp>
        <p:nvSpPr>
          <p:cNvPr id="134" name="If anyone know your algorithm and your seed,…"/>
          <p:cNvSpPr txBox="1"/>
          <p:nvPr/>
        </p:nvSpPr>
        <p:spPr>
          <a:xfrm>
            <a:off x="671000" y="6727847"/>
            <a:ext cx="6843675" cy="156596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i="1">
                <a:latin typeface="+mn-lt"/>
                <a:ea typeface="+mn-ea"/>
                <a:cs typeface="+mn-cs"/>
                <a:sym typeface="Helvetica Neue"/>
              </a:defRPr>
            </a:pPr>
            <a:r>
              <a:t>If anyone know your algorithm and your seed,</a:t>
            </a:r>
          </a:p>
          <a:p>
            <a:pPr>
              <a:defRPr b="1" i="1">
                <a:latin typeface="+mn-lt"/>
                <a:ea typeface="+mn-ea"/>
                <a:cs typeface="+mn-cs"/>
                <a:sym typeface="Helvetica Neue"/>
              </a:defRPr>
            </a:pPr>
            <a:r>
              <a:t>He or she owns all your assets.</a:t>
            </a:r>
          </a:p>
          <a:p>
            <a:pPr>
              <a:defRPr b="1" i="1">
                <a:latin typeface="+mn-lt"/>
                <a:ea typeface="+mn-ea"/>
                <a:cs typeface="+mn-cs"/>
                <a:sym typeface="Helvetica Neue"/>
              </a:defRPr>
            </a:pPr>
            <a:r>
              <a:t>If your seed is not random, </a:t>
            </a:r>
          </a:p>
          <a:p>
            <a:pPr>
              <a:defRPr b="1" i="1">
                <a:latin typeface="+mn-lt"/>
                <a:ea typeface="+mn-ea"/>
                <a:cs typeface="+mn-cs"/>
                <a:sym typeface="Helvetica Neue"/>
              </a:defRPr>
            </a:pPr>
            <a:r>
              <a:t>you will lose all your assets.</a:t>
            </a:r>
          </a:p>
        </p:txBody>
      </p:sp>
      <p:sp>
        <p:nvSpPr>
          <p:cNvPr id="135" name="import the private key:(bitaddress)"/>
          <p:cNvSpPr txBox="1"/>
          <p:nvPr/>
        </p:nvSpPr>
        <p:spPr>
          <a:xfrm>
            <a:off x="7505385" y="2075451"/>
            <a:ext cx="4930751" cy="46105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import the private key:(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bitaddress</a:t>
            </a:r>
            <a:r>
              <a:t>)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6866" y="2568087"/>
            <a:ext cx="4707789" cy="697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3456" y="2607087"/>
            <a:ext cx="6515101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Another secure one?(same seed, different key?)"/>
          <p:cNvSpPr txBox="1"/>
          <p:nvPr/>
        </p:nvSpPr>
        <p:spPr>
          <a:xfrm>
            <a:off x="1165998" y="2058230"/>
            <a:ext cx="6812281" cy="46106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Another secure one?(same seed, different key?)</a:t>
            </a:r>
          </a:p>
        </p:txBody>
      </p:sp>
      <p:sp>
        <p:nvSpPr>
          <p:cNvPr id="141" name="Secure Random--&gt;/dev/urandom"/>
          <p:cNvSpPr txBox="1"/>
          <p:nvPr/>
        </p:nvSpPr>
        <p:spPr>
          <a:xfrm>
            <a:off x="1236580" y="4891291"/>
            <a:ext cx="4789704" cy="470585"/>
          </a:xfrm>
          <a:prstGeom prst="rect">
            <a:avLst/>
          </a:prstGeom>
          <a:blipFill>
            <a:blip r:embed="rId3"/>
          </a:blipFill>
          <a:ln>
            <a:solidFill>
              <a:srgbClr val="FD5E4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Secure Random--&gt;/dev/urandom</a:t>
            </a:r>
          </a:p>
        </p:txBody>
      </p:sp>
      <p:sp>
        <p:nvSpPr>
          <p:cNvPr id="142" name="https://mp.weixin.qq.com/s/UjgqNS19K3dKRn1qZoTiag"/>
          <p:cNvSpPr txBox="1"/>
          <p:nvPr/>
        </p:nvSpPr>
        <p:spPr>
          <a:xfrm>
            <a:off x="1183347" y="7270458"/>
            <a:ext cx="809183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 https://mp.weixin.qq.com/s/UjgqNS19K3dKRn1qZoTiag</a:t>
            </a:r>
          </a:p>
        </p:txBody>
      </p:sp>
      <p:sp>
        <p:nvSpPr>
          <p:cNvPr id="143" name="SecureRandom should try /dev/urandom first"/>
          <p:cNvSpPr txBox="1"/>
          <p:nvPr/>
        </p:nvSpPr>
        <p:spPr>
          <a:xfrm>
            <a:off x="1261265" y="6662835"/>
            <a:ext cx="646633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SecureRandom should try /dev/urandom first</a:t>
            </a:r>
          </a:p>
        </p:txBody>
      </p:sp>
      <p:sp>
        <p:nvSpPr>
          <p:cNvPr id="144" name="https://mp.weixin.qq.com/s/eqXnsfuYXVFvcKtkSK-ahA"/>
          <p:cNvSpPr txBox="1"/>
          <p:nvPr/>
        </p:nvSpPr>
        <p:spPr>
          <a:xfrm>
            <a:off x="1257673" y="7831152"/>
            <a:ext cx="750034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500"/>
              </a:lnSpc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6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576B95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https://mp.weixin.qq.com/s/eqXnsfuYXVFvcKtkSK-ahA</a:t>
            </a:r>
          </a:p>
        </p:txBody>
      </p:sp>
      <p:sp>
        <p:nvSpPr>
          <p:cNvPr id="145" name="https://mp.weixin.qq.com/s/wb19sM847dyQIrknglPIig"/>
          <p:cNvSpPr txBox="1"/>
          <p:nvPr/>
        </p:nvSpPr>
        <p:spPr>
          <a:xfrm>
            <a:off x="1241377" y="8331399"/>
            <a:ext cx="72632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500"/>
              </a:lnSpc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7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576B95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https://mp.weixin.qq.com/s/wb19sM847dyQIrknglPIig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7092" y="2763968"/>
            <a:ext cx="6540501" cy="18161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ome SecureRandom Thoughts"/>
          <p:cNvSpPr txBox="1"/>
          <p:nvPr/>
        </p:nvSpPr>
        <p:spPr>
          <a:xfrm>
            <a:off x="1246027" y="5455093"/>
            <a:ext cx="446320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600"/>
              </a:lnSpc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9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39BE5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Some SecureRandom Thoughts</a:t>
            </a:r>
          </a:p>
        </p:txBody>
      </p:sp>
      <p:sp>
        <p:nvSpPr>
          <p:cNvPr id="148" name="The Right Way to Use SecureRandom"/>
          <p:cNvSpPr txBox="1"/>
          <p:nvPr/>
        </p:nvSpPr>
        <p:spPr>
          <a:xfrm>
            <a:off x="1247503" y="6046370"/>
            <a:ext cx="52869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800"/>
              </a:lnSpc>
              <a:spcBef>
                <a:spcPts val="600"/>
              </a:spcBef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10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15151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The Right Way to Use SecureRandom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bip0039:Mnemonic code for generating deterministic keys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938572" y="2339243"/>
            <a:ext cx="829086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bip0039:Mnemonic code for generating deterministic keys</a:t>
            </a:r>
          </a:p>
        </p:txBody>
      </p:sp>
      <p:sp>
        <p:nvSpPr>
          <p:cNvPr id="152" name="Mnemonic"/>
          <p:cNvSpPr txBox="1"/>
          <p:nvPr/>
        </p:nvSpPr>
        <p:spPr>
          <a:xfrm>
            <a:off x="970013" y="2935400"/>
            <a:ext cx="1631595" cy="499160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92AFF"/>
                </a:solidFill>
              </a:defRPr>
            </a:lvl1pPr>
          </a:lstStyle>
          <a:p>
            <a:pPr/>
            <a:r>
              <a:t>Mnemonic</a:t>
            </a:r>
          </a:p>
        </p:txBody>
      </p:sp>
      <p:sp>
        <p:nvSpPr>
          <p:cNvPr id="153" name="Line"/>
          <p:cNvSpPr/>
          <p:nvPr/>
        </p:nvSpPr>
        <p:spPr>
          <a:xfrm>
            <a:off x="2586294" y="3213317"/>
            <a:ext cx="1663904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Seed"/>
          <p:cNvSpPr txBox="1"/>
          <p:nvPr/>
        </p:nvSpPr>
        <p:spPr>
          <a:xfrm>
            <a:off x="4253415" y="2963737"/>
            <a:ext cx="875082" cy="499160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314FF"/>
                </a:solidFill>
              </a:defRPr>
            </a:lvl1pPr>
          </a:lstStyle>
          <a:p>
            <a:pPr/>
            <a:r>
              <a:t>Seed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4803" y="4296893"/>
            <a:ext cx="3418770" cy="284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he following table describes the relation between the initial entropy length (ENT),…"/>
          <p:cNvSpPr txBox="1"/>
          <p:nvPr/>
        </p:nvSpPr>
        <p:spPr>
          <a:xfrm>
            <a:off x="965533" y="3626332"/>
            <a:ext cx="91465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700"/>
              </a:lnSpc>
              <a:defRPr b="1" i="1" sz="1600">
                <a:solidFill>
                  <a:srgbClr val="53535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following table describes the relation between the initial entropy length (ENT), </a:t>
            </a:r>
          </a:p>
          <a:p>
            <a:pPr algn="l" defTabSz="457200">
              <a:lnSpc>
                <a:spcPts val="3700"/>
              </a:lnSpc>
              <a:defRPr b="1" i="1" sz="1600">
                <a:solidFill>
                  <a:srgbClr val="53535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checksum length (CS) and the length of the generated mnemonic sentence (MS) in words.</a:t>
            </a:r>
          </a:p>
        </p:txBody>
      </p:sp>
      <p:sp>
        <p:nvSpPr>
          <p:cNvPr id="157" name="A user may decide to protect their mnemonic with a passphrase.If a passphrase is not present, an empty string &quot;&quot; is used instead.…"/>
          <p:cNvSpPr txBox="1"/>
          <p:nvPr/>
        </p:nvSpPr>
        <p:spPr>
          <a:xfrm>
            <a:off x="4528343" y="4198687"/>
            <a:ext cx="4479249" cy="4572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3700"/>
              </a:lnSpc>
              <a:spcBef>
                <a:spcPts val="1600"/>
              </a:spcBef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 user may decide to protect their mnemonic with a passphrase.If a passphrase is not present, an empty string "" is used instead.</a:t>
            </a:r>
          </a:p>
          <a:p>
            <a:pPr algn="l" defTabSz="457200">
              <a:lnSpc>
                <a:spcPts val="3700"/>
              </a:lnSpc>
              <a:spcBef>
                <a:spcPts val="1600"/>
              </a:spcBef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To create a binary seed from the mnemonic, we use the </a:t>
            </a:r>
            <a:r>
              <a:rPr b="1" i="1">
                <a:solidFill>
                  <a:srgbClr val="FF2600"/>
                </a:solidFill>
              </a:rPr>
              <a:t>PBKDF2</a:t>
            </a:r>
            <a:r>
              <a:t> function with </a:t>
            </a:r>
            <a:r>
              <a:rPr>
                <a:solidFill>
                  <a:srgbClr val="000000"/>
                </a:solidFill>
              </a:rPr>
              <a:t>a mnemonic sentence (in UTF-8 NFKD) used as the </a:t>
            </a:r>
            <a:r>
              <a:rPr b="1">
                <a:solidFill>
                  <a:srgbClr val="0433FF"/>
                </a:solidFill>
              </a:rPr>
              <a:t>password</a:t>
            </a:r>
            <a:r>
              <a:t> and the string "mnemonic" + passphrase (again in UTF-8 NFKD) used as the </a:t>
            </a:r>
            <a:r>
              <a:rPr b="1">
                <a:solidFill>
                  <a:srgbClr val="0433FF"/>
                </a:solidFill>
              </a:rPr>
              <a:t>salt</a:t>
            </a:r>
            <a:r>
              <a:t>. The iteration count is set to </a:t>
            </a:r>
            <a:r>
              <a:rPr b="1">
                <a:solidFill>
                  <a:srgbClr val="0433FF"/>
                </a:solidFill>
              </a:rPr>
              <a:t>2048</a:t>
            </a:r>
            <a:r>
              <a:t> and </a:t>
            </a:r>
            <a:r>
              <a:rPr b="1" i="1">
                <a:solidFill>
                  <a:srgbClr val="FF2600"/>
                </a:solidFill>
              </a:rPr>
              <a:t>HMAC-SHA512</a:t>
            </a:r>
            <a:r>
              <a:t> is used as the pseudo-random function. The length of the derived key is 512 bits (= </a:t>
            </a:r>
            <a:r>
              <a:rPr b="1">
                <a:solidFill>
                  <a:srgbClr val="0433FF"/>
                </a:solidFill>
              </a:rPr>
              <a:t>64</a:t>
            </a:r>
            <a:r>
              <a:t> bytes).</a:t>
            </a:r>
          </a:p>
          <a:p>
            <a:pPr algn="l" defTabSz="457200">
              <a:lnSpc>
                <a:spcPts val="3700"/>
              </a:lnSpc>
              <a:spcBef>
                <a:spcPts val="1600"/>
              </a:spcBef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This seed can be later used to generate deterministic wallets using </a:t>
            </a:r>
            <a:r>
              <a:rPr b="1">
                <a:solidFill>
                  <a:srgbClr val="FF2600"/>
                </a:solidFill>
              </a:rPr>
              <a:t>BIP-0032</a:t>
            </a:r>
            <a:r>
              <a:t> or similar methods.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19171" y="4151372"/>
            <a:ext cx="2506567" cy="3935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bip-0032:Hierarchical Deterministic Wallets"/>
          <p:cNvSpPr txBox="1"/>
          <p:nvPr/>
        </p:nvSpPr>
        <p:spPr>
          <a:xfrm>
            <a:off x="789608" y="2339243"/>
            <a:ext cx="616214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bip-0032:Hierarchical Deterministic Wallets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757" y="2814318"/>
            <a:ext cx="7568444" cy="466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Master key generation…"/>
          <p:cNvSpPr txBox="1"/>
          <p:nvPr/>
        </p:nvSpPr>
        <p:spPr>
          <a:xfrm>
            <a:off x="8171672" y="3022416"/>
            <a:ext cx="4504882" cy="4597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3600"/>
              </a:lnSpc>
              <a:spcBef>
                <a:spcPts val="1600"/>
              </a:spcBef>
              <a:defRPr b="1" sz="15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Master key generation</a:t>
            </a:r>
          </a:p>
          <a:p>
            <a:pPr algn="l" defTabSz="457200">
              <a:lnSpc>
                <a:spcPts val="3700"/>
              </a:lnSpc>
              <a:spcBef>
                <a:spcPts val="1600"/>
              </a:spcBef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total number of possible extended keypairs is almost 2</a:t>
            </a:r>
            <a:r>
              <a:rPr sz="1200"/>
              <a:t>512</a:t>
            </a:r>
            <a:r>
              <a:t>, but the produced keys are only 256 bits long, and offer about half of that in terms of security. Therefore, master keys are not generated directly, but instead from a potentially short seed value.</a:t>
            </a:r>
          </a:p>
          <a:p>
            <a:pPr marL="457200" indent="-317500" algn="l" defTabSz="457200">
              <a:lnSpc>
                <a:spcPts val="3700"/>
              </a:lnSpc>
              <a:buClr>
                <a:srgbClr val="24292E"/>
              </a:buClr>
              <a:buSzPct val="100000"/>
              <a:buFont typeface="ArialUnicodeMS"/>
              <a:buChar char="•"/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Generate a seed byte sequence S of a chosen length (between 128 and 512 bits; 256 bits is advised) from a (P)RNG.</a:t>
            </a:r>
          </a:p>
          <a:p>
            <a:pPr marL="457200" indent="-317500" algn="l" defTabSz="457200">
              <a:lnSpc>
                <a:spcPts val="3700"/>
              </a:lnSpc>
              <a:buClr>
                <a:srgbClr val="24292E"/>
              </a:buClr>
              <a:buSzPct val="100000"/>
              <a:buFont typeface="ArialUnicodeMS"/>
              <a:buChar char="•"/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Calculate </a:t>
            </a:r>
            <a:r>
              <a:rPr b="1">
                <a:solidFill>
                  <a:srgbClr val="FF2600"/>
                </a:solidFill>
              </a:rPr>
              <a:t>I = HMAC-SHA512(Key = "Bitcoin seed", Data = S)</a:t>
            </a:r>
            <a:endParaRPr b="1">
              <a:solidFill>
                <a:srgbClr val="FF2600"/>
              </a:solidFill>
            </a:endParaRPr>
          </a:p>
          <a:p>
            <a:pPr marL="457200" indent="-317500" algn="l" defTabSz="457200">
              <a:lnSpc>
                <a:spcPts val="3700"/>
              </a:lnSpc>
              <a:buClr>
                <a:srgbClr val="24292E"/>
              </a:buClr>
              <a:buSzPct val="100000"/>
              <a:buFont typeface="ArialUnicodeMS"/>
              <a:buChar char="•"/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Split I into two 32-byte sequences, </a:t>
            </a:r>
            <a:r>
              <a:rPr b="1"/>
              <a:t>I</a:t>
            </a:r>
            <a:r>
              <a:rPr b="1" sz="1200"/>
              <a:t>L</a:t>
            </a:r>
            <a:r>
              <a:t> and </a:t>
            </a:r>
            <a:r>
              <a:rPr b="1"/>
              <a:t>I</a:t>
            </a:r>
            <a:r>
              <a:rPr b="1" sz="1200"/>
              <a:t>R</a:t>
            </a:r>
            <a:r>
              <a:t>.</a:t>
            </a:r>
          </a:p>
          <a:p>
            <a:pPr marL="457200" indent="-317500" algn="l" defTabSz="457200">
              <a:lnSpc>
                <a:spcPts val="3700"/>
              </a:lnSpc>
              <a:buClr>
                <a:srgbClr val="24292E"/>
              </a:buClr>
              <a:buSzPct val="100000"/>
              <a:buFont typeface="ArialUnicodeMS"/>
              <a:buChar char="•"/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 parse</a:t>
            </a:r>
            <a:r>
              <a:rPr sz="1200"/>
              <a:t>256</a:t>
            </a:r>
            <a:r>
              <a:t>(I</a:t>
            </a:r>
            <a:r>
              <a:rPr sz="1200"/>
              <a:t>L</a:t>
            </a:r>
            <a:r>
              <a:t>) as </a:t>
            </a:r>
            <a:r>
              <a:rPr b="1">
                <a:solidFill>
                  <a:srgbClr val="FF2600"/>
                </a:solidFill>
              </a:rPr>
              <a:t>master secret key</a:t>
            </a:r>
            <a:r>
              <a:t>, and I</a:t>
            </a:r>
            <a:r>
              <a:rPr sz="1200"/>
              <a:t>R</a:t>
            </a:r>
            <a:r>
              <a:t> as </a:t>
            </a:r>
            <a:r>
              <a:rPr b="1">
                <a:solidFill>
                  <a:srgbClr val="FF2600"/>
                </a:solidFill>
              </a:rPr>
              <a:t>master chain code</a:t>
            </a:r>
            <a:r>
              <a:t>.</a:t>
            </a:r>
          </a:p>
          <a:p>
            <a:pPr algn="l" defTabSz="457200">
              <a:lnSpc>
                <a:spcPts val="3700"/>
              </a:lnSpc>
              <a:defRPr sz="16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 case I</a:t>
            </a:r>
            <a:r>
              <a:rPr sz="1200"/>
              <a:t>L</a:t>
            </a:r>
            <a:r>
              <a:t> is 0 or ≥n, the master key is invalid.</a:t>
            </a:r>
          </a:p>
        </p:txBody>
      </p:sp>
      <p:sp>
        <p:nvSpPr>
          <p:cNvPr id="164" name="Hierarchical Deterministic Key Creation"/>
          <p:cNvSpPr txBox="1"/>
          <p:nvPr/>
        </p:nvSpPr>
        <p:spPr>
          <a:xfrm>
            <a:off x="3758102" y="8219359"/>
            <a:ext cx="5190110" cy="360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81000" algn="l" defTabSz="457200">
              <a:lnSpc>
                <a:spcPts val="5700"/>
              </a:lnSpc>
              <a:spcBef>
                <a:spcPts val="2300"/>
              </a:spcBef>
              <a:defRPr b="1" sz="176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13161F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Hierarchical Deterministic Key Creation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ip-0044:Multi-Account Hierarchy for Deterministic Wallets"/>
          <p:cNvSpPr txBox="1"/>
          <p:nvPr/>
        </p:nvSpPr>
        <p:spPr>
          <a:xfrm>
            <a:off x="871543" y="2146842"/>
            <a:ext cx="86223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defRPr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4292E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bip-0044:Multi-Account Hierarchy for Deterministic Wallets</a:t>
            </a:r>
          </a:p>
        </p:txBody>
      </p:sp>
      <p:sp>
        <p:nvSpPr>
          <p:cNvPr id="168" name="Path levels:"/>
          <p:cNvSpPr txBox="1"/>
          <p:nvPr/>
        </p:nvSpPr>
        <p:spPr>
          <a:xfrm>
            <a:off x="922811" y="2780866"/>
            <a:ext cx="1384883" cy="381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spcBef>
                <a:spcPts val="1600"/>
              </a:spcBef>
              <a:defRPr b="1" sz="18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Path levels:</a:t>
            </a:r>
          </a:p>
        </p:txBody>
      </p:sp>
      <p:sp>
        <p:nvSpPr>
          <p:cNvPr id="169" name="m / purpose' / coin_type' / account' / change / address_index"/>
          <p:cNvSpPr txBox="1"/>
          <p:nvPr/>
        </p:nvSpPr>
        <p:spPr>
          <a:xfrm>
            <a:off x="912422" y="3389489"/>
            <a:ext cx="5906999" cy="2625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m / purpose' / coin_type' / account' / change / address_index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6368" y="3710499"/>
            <a:ext cx="7284595" cy="531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LIP-0044 : Registered coin types for BIP-0044"/>
          <p:cNvSpPr txBox="1"/>
          <p:nvPr/>
        </p:nvSpPr>
        <p:spPr>
          <a:xfrm>
            <a:off x="2698468" y="2736416"/>
            <a:ext cx="687303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800"/>
              </a:lnSpc>
              <a:spcBef>
                <a:spcPts val="1600"/>
              </a:spcBef>
              <a:defRPr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4292E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SLIP-0044 : Registered coin types for BIP-0044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44808" y="4067901"/>
            <a:ext cx="3513552" cy="983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414605" y="5197496"/>
            <a:ext cx="3573959" cy="569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408426" y="5913281"/>
            <a:ext cx="3750715" cy="344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408426" y="6403184"/>
            <a:ext cx="3750715" cy="288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1933" y="1640591"/>
            <a:ext cx="5882126" cy="778831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Bitcoin address"/>
          <p:cNvSpPr txBox="1"/>
          <p:nvPr/>
        </p:nvSpPr>
        <p:spPr>
          <a:xfrm>
            <a:off x="482160" y="2509658"/>
            <a:ext cx="23167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Bitcoin address</a:t>
            </a:r>
          </a:p>
        </p:txBody>
      </p:sp>
      <p:sp>
        <p:nvSpPr>
          <p:cNvPr id="180" name="WIF"/>
          <p:cNvSpPr txBox="1"/>
          <p:nvPr/>
        </p:nvSpPr>
        <p:spPr>
          <a:xfrm>
            <a:off x="482382" y="3270333"/>
            <a:ext cx="7130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600"/>
              </a:lnSpc>
              <a:spcBef>
                <a:spcPts val="500"/>
              </a:spcBef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eorgia"/>
                <a:ea typeface="Georgia"/>
                <a:cs typeface="Georgia"/>
                <a:sym typeface="Georgia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WIF</a:t>
            </a:r>
          </a:p>
        </p:txBody>
      </p:sp>
      <p:sp>
        <p:nvSpPr>
          <p:cNvPr id="181" name="ECDSA"/>
          <p:cNvSpPr txBox="1"/>
          <p:nvPr/>
        </p:nvSpPr>
        <p:spPr>
          <a:xfrm>
            <a:off x="490336" y="4082065"/>
            <a:ext cx="111293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eorgia"/>
                <a:ea typeface="Georgia"/>
                <a:cs typeface="Georgia"/>
                <a:sym typeface="Georgia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>
                    <a:alpha val="84313"/>
                  </a:srgbClr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ECDSA</a:t>
            </a:r>
          </a:p>
        </p:txBody>
      </p:sp>
      <p:sp>
        <p:nvSpPr>
          <p:cNvPr id="182" name="secp256k1"/>
          <p:cNvSpPr txBox="1"/>
          <p:nvPr/>
        </p:nvSpPr>
        <p:spPr>
          <a:xfrm>
            <a:off x="1695476" y="4082065"/>
            <a:ext cx="150391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eorgia"/>
                <a:ea typeface="Georgia"/>
                <a:cs typeface="Georgia"/>
                <a:sym typeface="Georgia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>
                    <a:alpha val="84313"/>
                  </a:srgbClr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secp256k1</a:t>
            </a:r>
          </a:p>
        </p:txBody>
      </p:sp>
      <p:sp>
        <p:nvSpPr>
          <p:cNvPr id="183" name="Elliptic Curve Cryptography: a gentle introduction"/>
          <p:cNvSpPr txBox="1"/>
          <p:nvPr/>
        </p:nvSpPr>
        <p:spPr>
          <a:xfrm>
            <a:off x="494851" y="4893797"/>
            <a:ext cx="2667087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6700"/>
              </a:lnSpc>
              <a:spcBef>
                <a:spcPts val="1300"/>
              </a:spcBef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8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Elliptic Curve Cryptography: a gentle introduction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08914" y="3151843"/>
            <a:ext cx="3634671" cy="14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255604" y="4675176"/>
            <a:ext cx="3634671" cy="575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417394" y="6987267"/>
            <a:ext cx="5526193" cy="34263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Base58"/>
          <p:cNvSpPr txBox="1"/>
          <p:nvPr/>
        </p:nvSpPr>
        <p:spPr>
          <a:xfrm>
            <a:off x="1587842" y="3253774"/>
            <a:ext cx="116494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2" invalidUrl="" action="" tgtFrame="" tooltip="" history="1" highlightClick="0" endSnd="0"/>
              </a:rPr>
              <a:t>Base58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108500" y="2032113"/>
            <a:ext cx="3928880" cy="761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"/>
          <p:cNvSpPr txBox="1"/>
          <p:nvPr/>
        </p:nvSpPr>
        <p:spPr>
          <a:xfrm>
            <a:off x="3019242" y="3825994"/>
            <a:ext cx="19903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 </a:t>
            </a:r>
          </a:p>
        </p:txBody>
      </p:sp>
      <p:sp>
        <p:nvSpPr>
          <p:cNvPr id="192" name="y2 = x3 + 7"/>
          <p:cNvSpPr txBox="1"/>
          <p:nvPr/>
        </p:nvSpPr>
        <p:spPr>
          <a:xfrm>
            <a:off x="894134" y="2946591"/>
            <a:ext cx="140739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  <a:r>
              <a:rPr baseline="31999" sz="1030"/>
              <a:t>2</a:t>
            </a:r>
            <a:r>
              <a:t> = x</a:t>
            </a:r>
            <a:r>
              <a:rPr baseline="31999" sz="1030"/>
              <a:t>3</a:t>
            </a:r>
            <a:r>
              <a:t> + 7</a:t>
            </a:r>
          </a:p>
        </p:txBody>
      </p:sp>
      <p:sp>
        <p:nvSpPr>
          <p:cNvPr id="193" name="ECDSA:secp256k1"/>
          <p:cNvSpPr txBox="1"/>
          <p:nvPr/>
        </p:nvSpPr>
        <p:spPr>
          <a:xfrm>
            <a:off x="885846" y="2279431"/>
            <a:ext cx="2756917" cy="46105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ECDSA:secp256k1</a:t>
            </a:r>
          </a:p>
        </p:txBody>
      </p:sp>
      <p:sp>
        <p:nvSpPr>
          <p:cNvPr id="194" name="y2 = x3+ax+b"/>
          <p:cNvSpPr txBox="1"/>
          <p:nvPr/>
        </p:nvSpPr>
        <p:spPr>
          <a:xfrm>
            <a:off x="3841930" y="2279431"/>
            <a:ext cx="178349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  <a:r>
              <a:rPr baseline="31999" sz="1166"/>
              <a:t>2</a:t>
            </a:r>
            <a:r>
              <a:t> = x</a:t>
            </a:r>
            <a:r>
              <a:rPr baseline="31999" sz="1166"/>
              <a:t>3</a:t>
            </a:r>
            <a:r>
              <a:t>+ax+b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1480" y="3516698"/>
            <a:ext cx="2393125" cy="2393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83448" y="3056956"/>
            <a:ext cx="2090621" cy="1567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71518" y="3056956"/>
            <a:ext cx="2090621" cy="1567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73776" y="2994713"/>
            <a:ext cx="2256604" cy="1692453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he base point G in compressed form is:…"/>
          <p:cNvSpPr txBox="1"/>
          <p:nvPr/>
        </p:nvSpPr>
        <p:spPr>
          <a:xfrm>
            <a:off x="3496342" y="4941388"/>
            <a:ext cx="9370284" cy="2217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spcBef>
                <a:spcPts val="700"/>
              </a:spcBef>
              <a:defRPr sz="10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base point G in compressed form is:</a:t>
            </a:r>
          </a:p>
          <a:p>
            <a:pPr marL="457200" indent="-317500" algn="l" defTabSz="457200">
              <a:lnSpc>
                <a:spcPts val="2800"/>
              </a:lnSpc>
              <a:spcBef>
                <a:spcPts val="100"/>
              </a:spcBef>
              <a:buClr>
                <a:srgbClr val="222222"/>
              </a:buClr>
              <a:buSzPct val="100000"/>
              <a:buFont typeface="Helvetica"/>
              <a:buChar char="•"/>
              <a:defRPr sz="10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i="1"/>
              <a:t>G</a:t>
            </a:r>
            <a:r>
              <a:t> = 02 79BE667E F9DCBBAC 55A06295 CE870B07 029BFCDB 2DCE28D9 59F2815B 16F81798</a:t>
            </a:r>
          </a:p>
          <a:p>
            <a:pPr algn="l" defTabSz="457200">
              <a:lnSpc>
                <a:spcPts val="2800"/>
              </a:lnSpc>
              <a:spcBef>
                <a:spcPts val="700"/>
              </a:spcBef>
              <a:defRPr sz="10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and in uncompressed form is:</a:t>
            </a:r>
          </a:p>
          <a:p>
            <a:pPr marL="457200" indent="-317500" algn="l" defTabSz="457200">
              <a:lnSpc>
                <a:spcPts val="2800"/>
              </a:lnSpc>
              <a:spcBef>
                <a:spcPts val="100"/>
              </a:spcBef>
              <a:buClr>
                <a:srgbClr val="222222"/>
              </a:buClr>
              <a:buSzPct val="100000"/>
              <a:buFont typeface="Helvetica"/>
              <a:buChar char="•"/>
              <a:defRPr sz="10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i="1"/>
              <a:t>G</a:t>
            </a:r>
            <a:r>
              <a:t> = 04 79BE667E F9DCBBAC 55A06295 CE870B07 029BFCDB 2DCE28D9 59F2815B 16F81798 483ADA77 26A3C465 5DA4FBFC 0E1108A8 FD17B448 A6855419 9C47D08F FB10D4B8</a:t>
            </a:r>
          </a:p>
          <a:p>
            <a:pPr algn="l" defTabSz="457200">
              <a:lnSpc>
                <a:spcPts val="2800"/>
              </a:lnSpc>
              <a:spcBef>
                <a:spcPts val="700"/>
              </a:spcBef>
              <a:defRPr sz="10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Finally the order </a:t>
            </a:r>
            <a:r>
              <a:rPr i="1"/>
              <a:t>n</a:t>
            </a:r>
            <a:r>
              <a:t> of </a:t>
            </a:r>
            <a:r>
              <a:rPr i="1"/>
              <a:t>G</a:t>
            </a:r>
            <a:r>
              <a:t> and the cofactor are:</a:t>
            </a:r>
          </a:p>
          <a:p>
            <a:pPr marL="457200" indent="-317500" algn="l" defTabSz="457200">
              <a:lnSpc>
                <a:spcPts val="2800"/>
              </a:lnSpc>
              <a:spcBef>
                <a:spcPts val="100"/>
              </a:spcBef>
              <a:buClr>
                <a:srgbClr val="222222"/>
              </a:buClr>
              <a:buSzPct val="100000"/>
              <a:buFont typeface="Helvetica"/>
              <a:buChar char="•"/>
              <a:defRPr sz="10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i="1"/>
              <a:t>n</a:t>
            </a:r>
            <a:r>
              <a:t> = FFFFFFFF FFFFFFFF FFFFFFFF FFFFFFFE BAAEDCE6 AF48A03B BFD25E8C D0364141</a:t>
            </a:r>
          </a:p>
          <a:p>
            <a:pPr marL="457200" indent="-317500" algn="l" defTabSz="457200">
              <a:lnSpc>
                <a:spcPts val="2800"/>
              </a:lnSpc>
              <a:spcBef>
                <a:spcPts val="100"/>
              </a:spcBef>
              <a:buClr>
                <a:srgbClr val="222222"/>
              </a:buClr>
              <a:buSzPct val="100000"/>
              <a:buFont typeface="Helvetica"/>
              <a:buChar char="•"/>
              <a:defRPr sz="10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i="1"/>
              <a:t>h</a:t>
            </a:r>
            <a:r>
              <a:t> = 01</a:t>
            </a:r>
          </a:p>
        </p:txBody>
      </p:sp>
      <p:sp>
        <p:nvSpPr>
          <p:cNvPr id="200" name="P=pG"/>
          <p:cNvSpPr txBox="1"/>
          <p:nvPr/>
        </p:nvSpPr>
        <p:spPr>
          <a:xfrm>
            <a:off x="1205964" y="7448881"/>
            <a:ext cx="918059" cy="46106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P=pG</a:t>
            </a:r>
          </a:p>
        </p:txBody>
      </p:sp>
      <p:sp>
        <p:nvSpPr>
          <p:cNvPr id="201" name="let p=private key (Big Int)==&gt;some steps==&gt; ECPoint P…"/>
          <p:cNvSpPr txBox="1"/>
          <p:nvPr/>
        </p:nvSpPr>
        <p:spPr>
          <a:xfrm>
            <a:off x="3688337" y="6997294"/>
            <a:ext cx="6790183" cy="136423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let p=private key (Big Int)==&gt;some steps==&gt; ECPoint P  </a:t>
            </a:r>
          </a:p>
          <a:p>
            <a:pPr>
              <a:defRPr sz="2000"/>
            </a:pPr>
            <a:r>
              <a:t>==&gt;P(public key:Big Int  512bits=64 bytes)</a:t>
            </a:r>
          </a:p>
          <a:p>
            <a:pPr>
              <a:defRPr sz="2000"/>
            </a:pPr>
            <a:r>
              <a:t>coordinate x:32 bytes</a:t>
            </a:r>
          </a:p>
          <a:p>
            <a:pPr>
              <a:defRPr sz="2000"/>
            </a:pPr>
            <a:r>
              <a:t>coordinate y:32 bytes</a:t>
            </a:r>
          </a:p>
        </p:txBody>
      </p:sp>
      <p:sp>
        <p:nvSpPr>
          <p:cNvPr id="202" name="P+Q=R"/>
          <p:cNvSpPr txBox="1"/>
          <p:nvPr/>
        </p:nvSpPr>
        <p:spPr>
          <a:xfrm>
            <a:off x="4443251" y="4458126"/>
            <a:ext cx="748856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P+Q=R</a:t>
            </a:r>
          </a:p>
        </p:txBody>
      </p:sp>
      <p:sp>
        <p:nvSpPr>
          <p:cNvPr id="203" name="Line"/>
          <p:cNvSpPr/>
          <p:nvPr/>
        </p:nvSpPr>
        <p:spPr>
          <a:xfrm>
            <a:off x="2116344" y="7716293"/>
            <a:ext cx="157116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4" name="Private key--&gt;Public key, then how to generate the address?"/>
          <p:cNvSpPr txBox="1"/>
          <p:nvPr/>
        </p:nvSpPr>
        <p:spPr>
          <a:xfrm>
            <a:off x="434474" y="8645118"/>
            <a:ext cx="8598409" cy="46106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Private key--&gt;Public key, then how to generate the address?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37082" y="8355472"/>
            <a:ext cx="3634671" cy="1453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756" y="1647488"/>
            <a:ext cx="1053270" cy="42584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Mnemonic words:"/>
          <p:cNvSpPr txBox="1"/>
          <p:nvPr/>
        </p:nvSpPr>
        <p:spPr>
          <a:xfrm>
            <a:off x="839690" y="2245253"/>
            <a:ext cx="262707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Mnemonic words:</a:t>
            </a:r>
          </a:p>
        </p:txBody>
      </p:sp>
      <p:sp>
        <p:nvSpPr>
          <p:cNvPr id="209" name="甜 强 降 蓝 谐 森 敬 足 溶 突 凝 方 护 凝 贷"/>
          <p:cNvSpPr txBox="1"/>
          <p:nvPr/>
        </p:nvSpPr>
        <p:spPr>
          <a:xfrm>
            <a:off x="3645961" y="2215432"/>
            <a:ext cx="725537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甜 强 降 蓝 谐 森 敬 足 溶 突 凝 方 护 凝 贷</a:t>
            </a:r>
          </a:p>
        </p:txBody>
      </p:sp>
      <p:sp>
        <p:nvSpPr>
          <p:cNvPr id="210" name="Password:"/>
          <p:cNvSpPr txBox="1"/>
          <p:nvPr/>
        </p:nvSpPr>
        <p:spPr>
          <a:xfrm>
            <a:off x="886223" y="3202242"/>
            <a:ext cx="159410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Password:</a:t>
            </a:r>
          </a:p>
        </p:txBody>
      </p:sp>
      <p:sp>
        <p:nvSpPr>
          <p:cNvPr id="211" name="password"/>
          <p:cNvSpPr txBox="1"/>
          <p:nvPr/>
        </p:nvSpPr>
        <p:spPr>
          <a:xfrm>
            <a:off x="3637142" y="3204171"/>
            <a:ext cx="15823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password</a:t>
            </a:r>
          </a:p>
        </p:txBody>
      </p:sp>
      <p:sp>
        <p:nvSpPr>
          <p:cNvPr id="212" name="BTC Path:"/>
          <p:cNvSpPr txBox="1"/>
          <p:nvPr/>
        </p:nvSpPr>
        <p:spPr>
          <a:xfrm>
            <a:off x="909083" y="4261766"/>
            <a:ext cx="154838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BTC Path:</a:t>
            </a:r>
          </a:p>
        </p:txBody>
      </p:sp>
      <p:sp>
        <p:nvSpPr>
          <p:cNvPr id="213" name="M/44H/0H/0H/0/0"/>
          <p:cNvSpPr txBox="1"/>
          <p:nvPr/>
        </p:nvSpPr>
        <p:spPr>
          <a:xfrm>
            <a:off x="3610081" y="4263695"/>
            <a:ext cx="2866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M/44H/0H/0H/0/0</a:t>
            </a:r>
          </a:p>
        </p:txBody>
      </p:sp>
      <p:sp>
        <p:nvSpPr>
          <p:cNvPr id="214" name="ETH Path:"/>
          <p:cNvSpPr txBox="1"/>
          <p:nvPr/>
        </p:nvSpPr>
        <p:spPr>
          <a:xfrm>
            <a:off x="920361" y="5319360"/>
            <a:ext cx="152583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ETH Path:</a:t>
            </a:r>
          </a:p>
        </p:txBody>
      </p:sp>
      <p:sp>
        <p:nvSpPr>
          <p:cNvPr id="215" name="M/44H/60H/0H/0/0"/>
          <p:cNvSpPr txBox="1"/>
          <p:nvPr/>
        </p:nvSpPr>
        <p:spPr>
          <a:xfrm>
            <a:off x="3646497" y="5348852"/>
            <a:ext cx="305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M/44H/60H/0H/0/0</a:t>
            </a:r>
          </a:p>
        </p:txBody>
      </p:sp>
      <p:sp>
        <p:nvSpPr>
          <p:cNvPr id="216" name="ACT Path:"/>
          <p:cNvSpPr txBox="1"/>
          <p:nvPr/>
        </p:nvSpPr>
        <p:spPr>
          <a:xfrm>
            <a:off x="914722" y="6278278"/>
            <a:ext cx="153710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 Path:</a:t>
            </a:r>
          </a:p>
        </p:txBody>
      </p:sp>
      <p:sp>
        <p:nvSpPr>
          <p:cNvPr id="217" name="M/44H/666H/0H/0/0"/>
          <p:cNvSpPr txBox="1"/>
          <p:nvPr/>
        </p:nvSpPr>
        <p:spPr>
          <a:xfrm>
            <a:off x="3648735" y="6280208"/>
            <a:ext cx="323388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M/44H/666H/0H/0/0</a:t>
            </a:r>
          </a:p>
        </p:txBody>
      </p:sp>
      <p:sp>
        <p:nvSpPr>
          <p:cNvPr id="218" name="Mnemonic Code Converter"/>
          <p:cNvSpPr txBox="1"/>
          <p:nvPr/>
        </p:nvSpPr>
        <p:spPr>
          <a:xfrm>
            <a:off x="3180954" y="7878038"/>
            <a:ext cx="580552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8200"/>
              </a:lnSpc>
              <a:spcBef>
                <a:spcPts val="1000"/>
              </a:spcBef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33333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Mnemonic Code Converter</a:t>
            </a:r>
          </a:p>
        </p:txBody>
      </p:sp>
      <p:sp>
        <p:nvSpPr>
          <p:cNvPr id="219" name="..............."/>
          <p:cNvSpPr txBox="1"/>
          <p:nvPr/>
        </p:nvSpPr>
        <p:spPr>
          <a:xfrm>
            <a:off x="990617" y="7141278"/>
            <a:ext cx="138531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...............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